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858000" cy="9144000"/>
  <p:embeddedFontLst>
    <p:embeddedFont>
      <p:font typeface="Arimo"/>
      <p:regular r:id="rId65"/>
      <p:bold r:id="rId66"/>
      <p:italic r:id="rId67"/>
      <p:boldItalic r:id="rId68"/>
    </p:embeddedFont>
    <p:embeddedFont>
      <p:font typeface="Quattrocento Sans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i4WFJXsAnF53rWinFtlqQUm2ne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Quattrocento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rimo-bold.fntdata"/><Relationship Id="rId21" Type="http://schemas.openxmlformats.org/officeDocument/2006/relationships/slide" Target="slides/slide16.xml"/><Relationship Id="rId65" Type="http://schemas.openxmlformats.org/officeDocument/2006/relationships/font" Target="fonts/Arimo-regular.fntdata"/><Relationship Id="rId24" Type="http://schemas.openxmlformats.org/officeDocument/2006/relationships/slide" Target="slides/slide19.xml"/><Relationship Id="rId68" Type="http://schemas.openxmlformats.org/officeDocument/2006/relationships/font" Target="fonts/Arimo-boldItalic.fntdata"/><Relationship Id="rId23" Type="http://schemas.openxmlformats.org/officeDocument/2006/relationships/slide" Target="slides/slide18.xml"/><Relationship Id="rId67" Type="http://schemas.openxmlformats.org/officeDocument/2006/relationships/font" Target="fonts/Arim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Quattrocento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ver Slide Layout">
  <p:cSld name="1_Cover Slide Layout">
    <p:bg>
      <p:bgPr>
        <a:solidFill>
          <a:srgbClr val="FAB117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1"/>
          <p:cNvSpPr/>
          <p:nvPr/>
        </p:nvSpPr>
        <p:spPr>
          <a:xfrm>
            <a:off x="0" y="4509121"/>
            <a:ext cx="9144000" cy="2333600"/>
          </a:xfrm>
          <a:custGeom>
            <a:rect b="b" l="l" r="r" t="t"/>
            <a:pathLst>
              <a:path extrusionOk="0" h="2105207" w="9144000">
                <a:moveTo>
                  <a:pt x="0" y="760517"/>
                </a:moveTo>
                <a:cubicBezTo>
                  <a:pt x="700315" y="463561"/>
                  <a:pt x="1106714" y="275460"/>
                  <a:pt x="2144485" y="294189"/>
                </a:cubicBezTo>
                <a:cubicBezTo>
                  <a:pt x="2743199" y="337734"/>
                  <a:pt x="3701143" y="446590"/>
                  <a:pt x="4539343" y="762276"/>
                </a:cubicBezTo>
                <a:cubicBezTo>
                  <a:pt x="5482772" y="1117876"/>
                  <a:pt x="6861629" y="700589"/>
                  <a:pt x="7609115" y="315961"/>
                </a:cubicBezTo>
                <a:cubicBezTo>
                  <a:pt x="8218715" y="57746"/>
                  <a:pt x="8632372" y="-48069"/>
                  <a:pt x="9144000" y="20288"/>
                </a:cubicBezTo>
                <a:lnTo>
                  <a:pt x="9144000" y="2105207"/>
                </a:lnTo>
                <a:lnTo>
                  <a:pt x="0" y="2105207"/>
                </a:lnTo>
                <a:lnTo>
                  <a:pt x="0" y="760517"/>
                </a:lnTo>
                <a:close/>
              </a:path>
            </a:pathLst>
          </a:custGeom>
          <a:solidFill>
            <a:schemeClr val="dk1">
              <a:alpha val="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1"/>
          <p:cNvSpPr/>
          <p:nvPr/>
        </p:nvSpPr>
        <p:spPr>
          <a:xfrm flipH="1">
            <a:off x="7032" y="4732694"/>
            <a:ext cx="9144000" cy="2125306"/>
          </a:xfrm>
          <a:custGeom>
            <a:rect b="b" l="l" r="r" t="t"/>
            <a:pathLst>
              <a:path extrusionOk="0" h="2125306" w="9144000">
                <a:moveTo>
                  <a:pt x="9144000" y="0"/>
                </a:moveTo>
                <a:cubicBezTo>
                  <a:pt x="8755618" y="25532"/>
                  <a:pt x="8370880" y="132455"/>
                  <a:pt x="7876807" y="312561"/>
                </a:cubicBezTo>
                <a:cubicBezTo>
                  <a:pt x="6996837" y="702241"/>
                  <a:pt x="5373590" y="1125008"/>
                  <a:pt x="4262947" y="764738"/>
                </a:cubicBezTo>
                <a:cubicBezTo>
                  <a:pt x="3276184" y="444906"/>
                  <a:pt x="2148453" y="334620"/>
                  <a:pt x="1443623" y="290503"/>
                </a:cubicBezTo>
                <a:cubicBezTo>
                  <a:pt x="815042" y="280740"/>
                  <a:pt x="383222" y="326449"/>
                  <a:pt x="0" y="414986"/>
                </a:cubicBezTo>
                <a:lnTo>
                  <a:pt x="0" y="2125306"/>
                </a:lnTo>
                <a:lnTo>
                  <a:pt x="9144000" y="2125306"/>
                </a:lnTo>
                <a:close/>
              </a:path>
            </a:pathLst>
          </a:custGeom>
          <a:solidFill>
            <a:schemeClr val="dk1">
              <a:alpha val="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61"/>
          <p:cNvSpPr txBox="1"/>
          <p:nvPr>
            <p:ph type="title"/>
          </p:nvPr>
        </p:nvSpPr>
        <p:spPr>
          <a:xfrm>
            <a:off x="0" y="4241727"/>
            <a:ext cx="9144000" cy="1030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body"/>
          </p:nvPr>
        </p:nvSpPr>
        <p:spPr>
          <a:xfrm>
            <a:off x="0" y="5541789"/>
            <a:ext cx="9144000" cy="26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" name="Google Shape;18;p61"/>
          <p:cNvGrpSpPr/>
          <p:nvPr/>
        </p:nvGrpSpPr>
        <p:grpSpPr>
          <a:xfrm>
            <a:off x="3363776" y="828493"/>
            <a:ext cx="2166240" cy="2968766"/>
            <a:chOff x="3222136" y="370710"/>
            <a:chExt cx="2276824" cy="3120317"/>
          </a:xfrm>
        </p:grpSpPr>
        <p:grpSp>
          <p:nvGrpSpPr>
            <p:cNvPr id="19" name="Google Shape;19;p61"/>
            <p:cNvGrpSpPr/>
            <p:nvPr/>
          </p:nvGrpSpPr>
          <p:grpSpPr>
            <a:xfrm>
              <a:off x="3626752" y="1196752"/>
              <a:ext cx="1872208" cy="2294275"/>
              <a:chOff x="3626752" y="1196752"/>
              <a:chExt cx="1872208" cy="2294275"/>
            </a:xfrm>
          </p:grpSpPr>
          <p:sp>
            <p:nvSpPr>
              <p:cNvPr id="20" name="Google Shape;20;p61"/>
              <p:cNvSpPr/>
              <p:nvPr/>
            </p:nvSpPr>
            <p:spPr>
              <a:xfrm>
                <a:off x="3626752" y="1196752"/>
                <a:ext cx="1872208" cy="2232248"/>
              </a:xfrm>
              <a:custGeom>
                <a:rect b="b" l="l" r="r" t="t"/>
                <a:pathLst>
                  <a:path extrusionOk="0" h="2232248" w="1872208">
                    <a:moveTo>
                      <a:pt x="236874" y="152400"/>
                    </a:moveTo>
                    <a:cubicBezTo>
                      <a:pt x="189787" y="152400"/>
                      <a:pt x="151616" y="190571"/>
                      <a:pt x="151616" y="237658"/>
                    </a:cubicBezTo>
                    <a:lnTo>
                      <a:pt x="151616" y="1858958"/>
                    </a:lnTo>
                    <a:cubicBezTo>
                      <a:pt x="151616" y="1906045"/>
                      <a:pt x="189787" y="1944216"/>
                      <a:pt x="236874" y="1944216"/>
                    </a:cubicBezTo>
                    <a:lnTo>
                      <a:pt x="1635334" y="1944216"/>
                    </a:lnTo>
                    <a:cubicBezTo>
                      <a:pt x="1682421" y="1944216"/>
                      <a:pt x="1720592" y="1906045"/>
                      <a:pt x="1720592" y="1858958"/>
                    </a:cubicBezTo>
                    <a:lnTo>
                      <a:pt x="1720592" y="237658"/>
                    </a:lnTo>
                    <a:cubicBezTo>
                      <a:pt x="1720592" y="190571"/>
                      <a:pt x="1682421" y="152400"/>
                      <a:pt x="1635334" y="152400"/>
                    </a:cubicBezTo>
                    <a:close/>
                    <a:moveTo>
                      <a:pt x="101736" y="0"/>
                    </a:moveTo>
                    <a:lnTo>
                      <a:pt x="1770472" y="0"/>
                    </a:lnTo>
                    <a:cubicBezTo>
                      <a:pt x="1826659" y="0"/>
                      <a:pt x="1872208" y="45549"/>
                      <a:pt x="1872208" y="101736"/>
                    </a:cubicBezTo>
                    <a:lnTo>
                      <a:pt x="1872208" y="2130512"/>
                    </a:lnTo>
                    <a:cubicBezTo>
                      <a:pt x="1872208" y="2186699"/>
                      <a:pt x="1826659" y="2232248"/>
                      <a:pt x="1770472" y="2232248"/>
                    </a:cubicBezTo>
                    <a:lnTo>
                      <a:pt x="101736" y="2232248"/>
                    </a:lnTo>
                    <a:cubicBezTo>
                      <a:pt x="45549" y="2232248"/>
                      <a:pt x="0" y="2186699"/>
                      <a:pt x="0" y="2130512"/>
                    </a:cubicBezTo>
                    <a:lnTo>
                      <a:pt x="0" y="101736"/>
                    </a:lnTo>
                    <a:cubicBezTo>
                      <a:pt x="0" y="45549"/>
                      <a:pt x="45549" y="0"/>
                      <a:pt x="1017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1;p61"/>
              <p:cNvSpPr/>
              <p:nvPr/>
            </p:nvSpPr>
            <p:spPr>
              <a:xfrm rot="10800000">
                <a:off x="3851920" y="3418854"/>
                <a:ext cx="216023" cy="63007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2;p61"/>
              <p:cNvSpPr/>
              <p:nvPr/>
            </p:nvSpPr>
            <p:spPr>
              <a:xfrm rot="10800000">
                <a:off x="5076056" y="3428020"/>
                <a:ext cx="216023" cy="63007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3;p61"/>
              <p:cNvSpPr/>
              <p:nvPr/>
            </p:nvSpPr>
            <p:spPr>
              <a:xfrm>
                <a:off x="3707904" y="1772816"/>
                <a:ext cx="1728192" cy="503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" name="Google Shape;24;p61"/>
            <p:cNvGrpSpPr/>
            <p:nvPr/>
          </p:nvGrpSpPr>
          <p:grpSpPr>
            <a:xfrm>
              <a:off x="3222136" y="370710"/>
              <a:ext cx="1632816" cy="2626242"/>
              <a:chOff x="3222136" y="370710"/>
              <a:chExt cx="1632816" cy="2626242"/>
            </a:xfrm>
          </p:grpSpPr>
          <p:grpSp>
            <p:nvGrpSpPr>
              <p:cNvPr id="25" name="Google Shape;25;p61"/>
              <p:cNvGrpSpPr/>
              <p:nvPr/>
            </p:nvGrpSpPr>
            <p:grpSpPr>
              <a:xfrm>
                <a:off x="4446896" y="1628800"/>
                <a:ext cx="408056" cy="561615"/>
                <a:chOff x="7092279" y="1623766"/>
                <a:chExt cx="893085" cy="1229170"/>
              </a:xfrm>
            </p:grpSpPr>
            <p:sp>
              <p:nvSpPr>
                <p:cNvPr id="26" name="Google Shape;26;p61"/>
                <p:cNvSpPr/>
                <p:nvPr/>
              </p:nvSpPr>
              <p:spPr>
                <a:xfrm>
                  <a:off x="7464553" y="1623766"/>
                  <a:ext cx="148537" cy="265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7;p61"/>
                <p:cNvSpPr/>
                <p:nvPr/>
              </p:nvSpPr>
              <p:spPr>
                <a:xfrm>
                  <a:off x="7092279" y="1752520"/>
                  <a:ext cx="893085" cy="530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8;p61"/>
                <p:cNvSpPr/>
                <p:nvPr/>
              </p:nvSpPr>
              <p:spPr>
                <a:xfrm>
                  <a:off x="7315550" y="1752521"/>
                  <a:ext cx="446542" cy="78144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9;p61"/>
                <p:cNvSpPr/>
                <p:nvPr/>
              </p:nvSpPr>
              <p:spPr>
                <a:xfrm rot="10800000">
                  <a:off x="7361285" y="2501468"/>
                  <a:ext cx="355072" cy="351468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30;p61"/>
                <p:cNvSpPr/>
                <p:nvPr/>
              </p:nvSpPr>
              <p:spPr>
                <a:xfrm>
                  <a:off x="7371606" y="1822781"/>
                  <a:ext cx="334431" cy="334431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FAB11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" name="Google Shape;31;p61"/>
                <p:cNvSpPr/>
                <p:nvPr/>
              </p:nvSpPr>
              <p:spPr>
                <a:xfrm>
                  <a:off x="7439957" y="1893520"/>
                  <a:ext cx="200838" cy="200839"/>
                </a:xfrm>
                <a:prstGeom prst="ellipse">
                  <a:avLst/>
                </a:prstGeom>
                <a:solidFill>
                  <a:srgbClr val="FAB11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2" name="Google Shape;32;p61"/>
              <p:cNvSpPr/>
              <p:nvPr/>
            </p:nvSpPr>
            <p:spPr>
              <a:xfrm>
                <a:off x="3222136" y="1613958"/>
                <a:ext cx="360040" cy="1382994"/>
              </a:xfrm>
              <a:prstGeom prst="roundRect">
                <a:avLst>
                  <a:gd fmla="val 1920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" name="Google Shape;33;p61"/>
              <p:cNvSpPr/>
              <p:nvPr/>
            </p:nvSpPr>
            <p:spPr>
              <a:xfrm>
                <a:off x="3390149" y="370710"/>
                <a:ext cx="1250928" cy="1258358"/>
              </a:xfrm>
              <a:prstGeom prst="arc">
                <a:avLst>
                  <a:gd fmla="val 10792820" name="adj1"/>
                  <a:gd fmla="val 21498521" name="adj2"/>
                </a:avLst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4" name="Google Shape;34;p61"/>
              <p:cNvCxnSpPr>
                <a:stCxn id="33" idx="0"/>
              </p:cNvCxnSpPr>
              <p:nvPr/>
            </p:nvCxnSpPr>
            <p:spPr>
              <a:xfrm>
                <a:off x="3390150" y="1001195"/>
                <a:ext cx="7500" cy="7773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61"/>
              <p:cNvCxnSpPr/>
              <p:nvPr/>
            </p:nvCxnSpPr>
            <p:spPr>
              <a:xfrm>
                <a:off x="4641062" y="929621"/>
                <a:ext cx="6942" cy="758008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6" name="Google Shape;36;p61"/>
            <p:cNvSpPr/>
            <p:nvPr/>
          </p:nvSpPr>
          <p:spPr>
            <a:xfrm>
              <a:off x="3937417" y="2960376"/>
              <a:ext cx="1246650" cy="141972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7" name="Google Shape;37;p6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963609" y="2177505"/>
              <a:ext cx="1226320" cy="7769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" name="Google Shape;38;p61"/>
            <p:cNvGrpSpPr/>
            <p:nvPr/>
          </p:nvGrpSpPr>
          <p:grpSpPr>
            <a:xfrm>
              <a:off x="3792686" y="3213432"/>
              <a:ext cx="654209" cy="140012"/>
              <a:chOff x="3792686" y="3213432"/>
              <a:chExt cx="654209" cy="140012"/>
            </a:xfrm>
          </p:grpSpPr>
          <p:sp>
            <p:nvSpPr>
              <p:cNvPr id="39" name="Google Shape;39;p61"/>
              <p:cNvSpPr/>
              <p:nvPr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fmla="val 19207" name="adj"/>
                </a:avLst>
              </a:prstGeom>
              <a:noFill/>
              <a:ln cap="flat" cmpd="sng" w="9525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" name="Google Shape;40;p61"/>
              <p:cNvSpPr/>
              <p:nvPr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41;p61"/>
              <p:cNvSpPr/>
              <p:nvPr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" name="Google Shape;42;p61"/>
              <p:cNvSpPr/>
              <p:nvPr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" name="Google Shape;43;p61"/>
              <p:cNvSpPr/>
              <p:nvPr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" name="Google Shape;44;p61"/>
            <p:cNvGrpSpPr/>
            <p:nvPr/>
          </p:nvGrpSpPr>
          <p:grpSpPr>
            <a:xfrm>
              <a:off x="5090549" y="3202481"/>
              <a:ext cx="176130" cy="176130"/>
              <a:chOff x="5090549" y="3202481"/>
              <a:chExt cx="176130" cy="176130"/>
            </a:xfrm>
          </p:grpSpPr>
          <p:sp>
            <p:nvSpPr>
              <p:cNvPr id="45" name="Google Shape;45;p61"/>
              <p:cNvSpPr/>
              <p:nvPr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" name="Google Shape;46;p61"/>
              <p:cNvSpPr/>
              <p:nvPr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7" name="Google Shape;47;p61"/>
          <p:cNvSpPr txBox="1"/>
          <p:nvPr/>
        </p:nvSpPr>
        <p:spPr>
          <a:xfrm>
            <a:off x="4047532" y="2491708"/>
            <a:ext cx="1224800" cy="830997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</a:t>
            </a:r>
            <a:endParaRPr b="0" i="0" sz="5400" u="none" cap="none" strike="noStrik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용자 지정 레이아웃">
  <p:cSld name="사용자 지정 레이아웃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155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854" y="118534"/>
            <a:ext cx="2684258" cy="152063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2"/>
          <p:cNvSpPr txBox="1"/>
          <p:nvPr/>
        </p:nvSpPr>
        <p:spPr>
          <a:xfrm>
            <a:off x="3804098" y="1599769"/>
            <a:ext cx="15358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62"/>
          <p:cNvSpPr txBox="1"/>
          <p:nvPr>
            <p:ph type="title"/>
          </p:nvPr>
        </p:nvSpPr>
        <p:spPr>
          <a:xfrm>
            <a:off x="0" y="2564904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사용자 지정 레이아웃">
  <p:cSld name="2_사용자 지정 레이아웃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  <a:defRPr b="0" sz="22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63"/>
          <p:cNvGrpSpPr/>
          <p:nvPr/>
        </p:nvGrpSpPr>
        <p:grpSpPr>
          <a:xfrm>
            <a:off x="0" y="260647"/>
            <a:ext cx="251520" cy="720081"/>
            <a:chOff x="-108520" y="4653136"/>
            <a:chExt cx="9154886" cy="223054"/>
          </a:xfrm>
        </p:grpSpPr>
        <p:sp>
          <p:nvSpPr>
            <p:cNvPr id="58" name="Google Shape;58;p63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63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0" name="Google Shape;60;p63"/>
          <p:cNvGrpSpPr/>
          <p:nvPr/>
        </p:nvGrpSpPr>
        <p:grpSpPr>
          <a:xfrm>
            <a:off x="8892480" y="260647"/>
            <a:ext cx="251520" cy="720081"/>
            <a:chOff x="-108520" y="4653136"/>
            <a:chExt cx="9154886" cy="223054"/>
          </a:xfrm>
        </p:grpSpPr>
        <p:sp>
          <p:nvSpPr>
            <p:cNvPr id="61" name="Google Shape;61;p63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" name="Google Shape;63;p63"/>
          <p:cNvSpPr/>
          <p:nvPr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63"/>
          <p:cNvSpPr/>
          <p:nvPr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63"/>
          <p:cNvSpPr txBox="1"/>
          <p:nvPr>
            <p:ph idx="12" type="sldNum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/>
          <p:nvPr/>
        </p:nvSpPr>
        <p:spPr>
          <a:xfrm>
            <a:off x="0" y="4085291"/>
            <a:ext cx="9144000" cy="1512168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64"/>
          <p:cNvSpPr txBox="1"/>
          <p:nvPr>
            <p:ph type="title"/>
          </p:nvPr>
        </p:nvSpPr>
        <p:spPr>
          <a:xfrm>
            <a:off x="0" y="4537898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64"/>
          <p:cNvGrpSpPr/>
          <p:nvPr/>
        </p:nvGrpSpPr>
        <p:grpSpPr>
          <a:xfrm>
            <a:off x="3363776" y="692696"/>
            <a:ext cx="2166240" cy="2968766"/>
            <a:chOff x="3363776" y="828493"/>
            <a:chExt cx="2166240" cy="2968766"/>
          </a:xfrm>
        </p:grpSpPr>
        <p:sp>
          <p:nvSpPr>
            <p:cNvPr id="70" name="Google Shape;70;p64"/>
            <p:cNvSpPr/>
            <p:nvPr/>
          </p:nvSpPr>
          <p:spPr>
            <a:xfrm>
              <a:off x="3748740" y="1614415"/>
              <a:ext cx="1781276" cy="2123830"/>
            </a:xfrm>
            <a:custGeom>
              <a:rect b="b" l="l" r="r" t="t"/>
              <a:pathLst>
                <a:path extrusionOk="0" h="2232248" w="1872208">
                  <a:moveTo>
                    <a:pt x="236874" y="152400"/>
                  </a:moveTo>
                  <a:cubicBezTo>
                    <a:pt x="189787" y="152400"/>
                    <a:pt x="151616" y="190571"/>
                    <a:pt x="151616" y="237658"/>
                  </a:cubicBezTo>
                  <a:lnTo>
                    <a:pt x="151616" y="1858958"/>
                  </a:lnTo>
                  <a:cubicBezTo>
                    <a:pt x="151616" y="1906045"/>
                    <a:pt x="189787" y="1944216"/>
                    <a:pt x="236874" y="1944216"/>
                  </a:cubicBezTo>
                  <a:lnTo>
                    <a:pt x="1635334" y="1944216"/>
                  </a:lnTo>
                  <a:cubicBezTo>
                    <a:pt x="1682421" y="1944216"/>
                    <a:pt x="1720592" y="1906045"/>
                    <a:pt x="1720592" y="1858958"/>
                  </a:cubicBezTo>
                  <a:lnTo>
                    <a:pt x="1720592" y="237658"/>
                  </a:lnTo>
                  <a:cubicBezTo>
                    <a:pt x="1720592" y="190571"/>
                    <a:pt x="1682421" y="152400"/>
                    <a:pt x="1635334" y="152400"/>
                  </a:cubicBezTo>
                  <a:close/>
                  <a:moveTo>
                    <a:pt x="101736" y="0"/>
                  </a:moveTo>
                  <a:lnTo>
                    <a:pt x="1770472" y="0"/>
                  </a:lnTo>
                  <a:cubicBezTo>
                    <a:pt x="1826659" y="0"/>
                    <a:pt x="1872208" y="45549"/>
                    <a:pt x="1872208" y="101736"/>
                  </a:cubicBezTo>
                  <a:lnTo>
                    <a:pt x="1872208" y="2130512"/>
                  </a:lnTo>
                  <a:cubicBezTo>
                    <a:pt x="1872208" y="2186699"/>
                    <a:pt x="1826659" y="2232248"/>
                    <a:pt x="1770472" y="2232248"/>
                  </a:cubicBezTo>
                  <a:lnTo>
                    <a:pt x="101736" y="2232248"/>
                  </a:lnTo>
                  <a:cubicBezTo>
                    <a:pt x="45549" y="2232248"/>
                    <a:pt x="0" y="2186699"/>
                    <a:pt x="0" y="2130512"/>
                  </a:cubicBezTo>
                  <a:lnTo>
                    <a:pt x="0" y="101736"/>
                  </a:lnTo>
                  <a:cubicBezTo>
                    <a:pt x="0" y="45549"/>
                    <a:pt x="45549" y="0"/>
                    <a:pt x="101736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64"/>
            <p:cNvSpPr/>
            <p:nvPr/>
          </p:nvSpPr>
          <p:spPr>
            <a:xfrm rot="10800000">
              <a:off x="3962972" y="3728591"/>
              <a:ext cx="205531" cy="5994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64"/>
            <p:cNvSpPr/>
            <p:nvPr/>
          </p:nvSpPr>
          <p:spPr>
            <a:xfrm rot="10800000">
              <a:off x="5127652" y="3737312"/>
              <a:ext cx="205531" cy="5994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64"/>
            <p:cNvSpPr/>
            <p:nvPr/>
          </p:nvSpPr>
          <p:spPr>
            <a:xfrm>
              <a:off x="3825950" y="2162500"/>
              <a:ext cx="1644255" cy="47861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4" name="Google Shape;74;p64"/>
            <p:cNvGrpSpPr/>
            <p:nvPr/>
          </p:nvGrpSpPr>
          <p:grpSpPr>
            <a:xfrm>
              <a:off x="4529050" y="2025479"/>
              <a:ext cx="388237" cy="534338"/>
              <a:chOff x="7092279" y="1623766"/>
              <a:chExt cx="893085" cy="1229170"/>
            </a:xfrm>
          </p:grpSpPr>
          <p:sp>
            <p:nvSpPr>
              <p:cNvPr id="75" name="Google Shape;75;p64"/>
              <p:cNvSpPr/>
              <p:nvPr/>
            </p:nvSpPr>
            <p:spPr>
              <a:xfrm>
                <a:off x="7464553" y="1623766"/>
                <a:ext cx="148537" cy="265200"/>
              </a:xfrm>
              <a:prstGeom prst="roundRect">
                <a:avLst>
                  <a:gd fmla="val 16667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" name="Google Shape;76;p64"/>
              <p:cNvSpPr/>
              <p:nvPr/>
            </p:nvSpPr>
            <p:spPr>
              <a:xfrm>
                <a:off x="7092279" y="1752520"/>
                <a:ext cx="893085" cy="530400"/>
              </a:xfrm>
              <a:prstGeom prst="roundRect">
                <a:avLst>
                  <a:gd fmla="val 16667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" name="Google Shape;77;p64"/>
              <p:cNvSpPr/>
              <p:nvPr/>
            </p:nvSpPr>
            <p:spPr>
              <a:xfrm>
                <a:off x="7315550" y="1752521"/>
                <a:ext cx="446542" cy="781448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" name="Google Shape;78;p64"/>
              <p:cNvSpPr/>
              <p:nvPr/>
            </p:nvSpPr>
            <p:spPr>
              <a:xfrm rot="10800000">
                <a:off x="7361285" y="2501468"/>
                <a:ext cx="355072" cy="351468"/>
              </a:xfrm>
              <a:prstGeom prst="triangle">
                <a:avLst>
                  <a:gd fmla="val 50000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79;p64"/>
              <p:cNvSpPr/>
              <p:nvPr/>
            </p:nvSpPr>
            <p:spPr>
              <a:xfrm>
                <a:off x="7371606" y="1822781"/>
                <a:ext cx="334431" cy="334431"/>
              </a:xfrm>
              <a:prstGeom prst="ellipse">
                <a:avLst/>
              </a:prstGeom>
              <a:solidFill>
                <a:srgbClr val="3F3F3F"/>
              </a:solidFill>
              <a:ln cap="flat" cmpd="sng" w="25400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" name="Google Shape;80;p64"/>
              <p:cNvSpPr/>
              <p:nvPr/>
            </p:nvSpPr>
            <p:spPr>
              <a:xfrm>
                <a:off x="7439957" y="1893520"/>
                <a:ext cx="200838" cy="200839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" name="Google Shape;81;p64"/>
            <p:cNvSpPr/>
            <p:nvPr/>
          </p:nvSpPr>
          <p:spPr>
            <a:xfrm>
              <a:off x="3363776" y="2011358"/>
              <a:ext cx="342553" cy="1315823"/>
            </a:xfrm>
            <a:prstGeom prst="roundRect">
              <a:avLst>
                <a:gd fmla="val 19207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64"/>
            <p:cNvSpPr/>
            <p:nvPr/>
          </p:nvSpPr>
          <p:spPr>
            <a:xfrm>
              <a:off x="3523629" y="828493"/>
              <a:ext cx="1190171" cy="1197241"/>
            </a:xfrm>
            <a:prstGeom prst="arc">
              <a:avLst>
                <a:gd fmla="val 10792820" name="adj1"/>
                <a:gd fmla="val 21498521" name="adj2"/>
              </a:avLst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" name="Google Shape;83;p64"/>
            <p:cNvCxnSpPr>
              <a:stCxn id="82" idx="0"/>
            </p:cNvCxnSpPr>
            <p:nvPr/>
          </p:nvCxnSpPr>
          <p:spPr>
            <a:xfrm>
              <a:off x="3523630" y="1428356"/>
              <a:ext cx="7200" cy="739500"/>
            </a:xfrm>
            <a:prstGeom prst="straightConnector1">
              <a:avLst/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64"/>
            <p:cNvCxnSpPr/>
            <p:nvPr/>
          </p:nvCxnSpPr>
          <p:spPr>
            <a:xfrm>
              <a:off x="4713786" y="1360258"/>
              <a:ext cx="6605" cy="721192"/>
            </a:xfrm>
            <a:prstGeom prst="straightConnector1">
              <a:avLst/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" name="Google Shape;85;p64"/>
            <p:cNvSpPr/>
            <p:nvPr/>
          </p:nvSpPr>
          <p:spPr>
            <a:xfrm>
              <a:off x="4044316" y="3292381"/>
              <a:ext cx="1186101" cy="135077"/>
            </a:xfrm>
            <a:prstGeom prst="roundRect">
              <a:avLst>
                <a:gd fmla="val 50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" name="Google Shape;86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069236" y="2547534"/>
              <a:ext cx="1166758" cy="7391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64"/>
            <p:cNvGrpSpPr/>
            <p:nvPr/>
          </p:nvGrpSpPr>
          <p:grpSpPr>
            <a:xfrm>
              <a:off x="3906615" y="3533146"/>
              <a:ext cx="622434" cy="133212"/>
              <a:chOff x="3792686" y="3213432"/>
              <a:chExt cx="654209" cy="140012"/>
            </a:xfrm>
          </p:grpSpPr>
          <p:sp>
            <p:nvSpPr>
              <p:cNvPr id="88" name="Google Shape;88;p64"/>
              <p:cNvSpPr/>
              <p:nvPr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fmla="val 19207" name="adj"/>
                </a:avLst>
              </a:prstGeom>
              <a:noFill/>
              <a:ln cap="flat" cmpd="sng" w="9525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64"/>
              <p:cNvSpPr/>
              <p:nvPr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64"/>
              <p:cNvSpPr/>
              <p:nvPr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91;p64"/>
              <p:cNvSpPr/>
              <p:nvPr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64"/>
              <p:cNvSpPr/>
              <p:nvPr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3" name="Google Shape;93;p64"/>
            <p:cNvGrpSpPr/>
            <p:nvPr/>
          </p:nvGrpSpPr>
          <p:grpSpPr>
            <a:xfrm>
              <a:off x="5141441" y="3522727"/>
              <a:ext cx="167575" cy="167576"/>
              <a:chOff x="5090549" y="3202481"/>
              <a:chExt cx="176130" cy="176130"/>
            </a:xfrm>
          </p:grpSpPr>
          <p:sp>
            <p:nvSpPr>
              <p:cNvPr id="94" name="Google Shape;94;p64"/>
              <p:cNvSpPr/>
              <p:nvPr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" name="Google Shape;95;p64"/>
              <p:cNvSpPr/>
              <p:nvPr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6" name="Google Shape;96;p64"/>
          <p:cNvSpPr txBox="1"/>
          <p:nvPr/>
        </p:nvSpPr>
        <p:spPr>
          <a:xfrm>
            <a:off x="4040215" y="2472576"/>
            <a:ext cx="12248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</a:t>
            </a:r>
            <a:endParaRPr sz="54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사용자 지정 레이아웃">
  <p:cSld name="3_사용자 지정 레이아웃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65"/>
          <p:cNvGrpSpPr/>
          <p:nvPr/>
        </p:nvGrpSpPr>
        <p:grpSpPr>
          <a:xfrm>
            <a:off x="0" y="260647"/>
            <a:ext cx="251520" cy="720081"/>
            <a:chOff x="-108520" y="4653136"/>
            <a:chExt cx="9154886" cy="223054"/>
          </a:xfrm>
        </p:grpSpPr>
        <p:sp>
          <p:nvSpPr>
            <p:cNvPr id="100" name="Google Shape;100;p65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65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2" name="Google Shape;102;p65"/>
          <p:cNvGrpSpPr/>
          <p:nvPr/>
        </p:nvGrpSpPr>
        <p:grpSpPr>
          <a:xfrm>
            <a:off x="8892480" y="260647"/>
            <a:ext cx="251520" cy="720081"/>
            <a:chOff x="-108520" y="4653136"/>
            <a:chExt cx="9154886" cy="223054"/>
          </a:xfrm>
        </p:grpSpPr>
        <p:sp>
          <p:nvSpPr>
            <p:cNvPr id="103" name="Google Shape;103;p65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65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65"/>
          <p:cNvSpPr/>
          <p:nvPr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65"/>
          <p:cNvSpPr/>
          <p:nvPr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65"/>
          <p:cNvSpPr txBox="1"/>
          <p:nvPr>
            <p:ph idx="12" type="sldNum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사용자 지정 레이아웃">
  <p:cSld name="1_사용자 지정 레이아웃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2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03648" cy="7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6"/>
          <p:cNvSpPr txBox="1"/>
          <p:nvPr>
            <p:ph type="title"/>
          </p:nvPr>
        </p:nvSpPr>
        <p:spPr>
          <a:xfrm>
            <a:off x="0" y="2636912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6"/>
          <p:cNvSpPr txBox="1"/>
          <p:nvPr>
            <p:ph idx="1" type="body"/>
          </p:nvPr>
        </p:nvSpPr>
        <p:spPr>
          <a:xfrm>
            <a:off x="684213" y="3933825"/>
            <a:ext cx="7704137" cy="1798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7"/>
          <p:cNvSpPr txBox="1"/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7"/>
          <p:cNvSpPr txBox="1"/>
          <p:nvPr>
            <p:ph idx="1" type="body"/>
          </p:nvPr>
        </p:nvSpPr>
        <p:spPr>
          <a:xfrm>
            <a:off x="457200" y="155679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2" type="sldNum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title"/>
          </p:nvPr>
        </p:nvSpPr>
        <p:spPr>
          <a:xfrm>
            <a:off x="0" y="4241727"/>
            <a:ext cx="9144000" cy="1030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 sz="4800">
                <a:latin typeface="Malgun Gothic"/>
                <a:ea typeface="Malgun Gothic"/>
                <a:cs typeface="Malgun Gothic"/>
                <a:sym typeface="Malgun Gothic"/>
              </a:rPr>
              <a:t>CT와 SW의 이해</a:t>
            </a:r>
            <a:b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800">
                <a:latin typeface="Malgun Gothic"/>
                <a:ea typeface="Malgun Gothic"/>
                <a:cs typeface="Malgun Gothic"/>
                <a:sym typeface="Malgun Gothic"/>
              </a:rPr>
              <a:t>컴퓨팅 사고력과 프로그래밍)</a:t>
            </a:r>
            <a:endParaRPr/>
          </a:p>
        </p:txBody>
      </p:sp>
      <p:sp>
        <p:nvSpPr>
          <p:cNvPr id="122" name="Google Shape;122;p1"/>
          <p:cNvSpPr txBox="1"/>
          <p:nvPr>
            <p:ph idx="1" type="body"/>
          </p:nvPr>
        </p:nvSpPr>
        <p:spPr>
          <a:xfrm>
            <a:off x="0" y="5541789"/>
            <a:ext cx="9144000" cy="26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변수의 사용</a:t>
            </a:r>
            <a:endParaRPr/>
          </a:p>
        </p:txBody>
      </p:sp>
      <p:sp>
        <p:nvSpPr>
          <p:cNvPr id="182" name="Google Shape;182;p1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AutoNum type="arabicPeriod" startAt="3"/>
            </a:pPr>
            <a:r>
              <a:rPr lang="ko-KR"/>
              <a:t>변수 사용 예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JavaScript 언어 : 변수의 형이 없으며, 모든 변수는 var로 선언</a:t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Python 언어 : 파이썬은 변수를 선언하지 않고 사용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048" y="1869083"/>
            <a:ext cx="6732240" cy="187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3192" y="4149080"/>
            <a:ext cx="6556314" cy="231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변수의 사용</a:t>
            </a:r>
            <a:endParaRPr/>
          </a:p>
        </p:txBody>
      </p:sp>
      <p:sp>
        <p:nvSpPr>
          <p:cNvPr id="190" name="Google Shape;190;p11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AutoNum type="arabicPeriod" startAt="4"/>
            </a:pPr>
            <a:r>
              <a:rPr lang="ko-KR"/>
              <a:t>변수의 잘못된 사용 예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변수에 값을 저장하기 위해서는 배정 연산자 “=”을 사용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배정 연산자 왼쪽에는 반드시 변수명만 올 수 있다</a:t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잘못된 사용 예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		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 txBox="1"/>
          <p:nvPr/>
        </p:nvSpPr>
        <p:spPr>
          <a:xfrm>
            <a:off x="1293085" y="4982095"/>
            <a:ext cx="70348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C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대부분의 프로그래밍 언어(C, Java)에서 변수의 사용은 비슷한 형태이지만,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C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자바스크립트, 파이썬 등과 같이 인터프리트 언어의 경우는</a:t>
            </a:r>
            <a:endParaRPr b="1" sz="1600">
              <a:solidFill>
                <a:srgbClr val="FC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C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변수의 형을 선언하지 않고 사용한다. </a:t>
            </a:r>
            <a:endParaRPr b="1" sz="1600">
              <a:solidFill>
                <a:srgbClr val="FC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085" y="3020759"/>
            <a:ext cx="6714185" cy="194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title"/>
          </p:nvPr>
        </p:nvSpPr>
        <p:spPr>
          <a:xfrm>
            <a:off x="323528" y="288032"/>
            <a:ext cx="8640959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198" name="Google Shape;198;p1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랩터의 초기 화면</a:t>
            </a:r>
            <a:endParaRPr/>
          </a:p>
        </p:txBody>
      </p:sp>
      <p:pic>
        <p:nvPicPr>
          <p:cNvPr id="199" name="Google Shape;1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863" y="1844824"/>
            <a:ext cx="6376278" cy="397144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title"/>
          </p:nvPr>
        </p:nvSpPr>
        <p:spPr>
          <a:xfrm>
            <a:off x="323528" y="288032"/>
            <a:ext cx="8563428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05" name="Google Shape;205;p1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변수를 사용하기 위해 배정</a:t>
            </a:r>
            <a:r>
              <a:rPr lang="ko-KR" sz="1600"/>
              <a:t>Assignment</a:t>
            </a:r>
            <a:r>
              <a:rPr lang="ko-KR"/>
              <a:t> 심볼을 사용</a:t>
            </a:r>
            <a:endParaRPr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1844824"/>
            <a:ext cx="5750559" cy="442543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type="title"/>
          </p:nvPr>
        </p:nvSpPr>
        <p:spPr>
          <a:xfrm>
            <a:off x="323528" y="288032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12" name="Google Shape;212;p1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배정</a:t>
            </a:r>
            <a:r>
              <a:rPr lang="ko-KR" sz="1600"/>
              <a:t>Assignment</a:t>
            </a:r>
            <a:r>
              <a:rPr lang="ko-KR"/>
              <a:t> 심볼 더블클릭하여 변수의 값을 설정</a:t>
            </a:r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761" y="1687538"/>
            <a:ext cx="5506697" cy="426174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152" y="2476518"/>
            <a:ext cx="1988588" cy="296870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/>
          <p:nvPr>
            <p:ph type="title"/>
          </p:nvPr>
        </p:nvSpPr>
        <p:spPr>
          <a:xfrm>
            <a:off x="323527" y="288032"/>
            <a:ext cx="8496945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20" name="Google Shape;220;p1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각각의 변수에 값을 배정하고, 두 변수의 합을 구하여 tot 변수에 저장</a:t>
            </a:r>
            <a:endParaRPr/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1835552"/>
            <a:ext cx="5328470" cy="43516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27" name="Google Shape;227;p16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계산된 값을 출력하기 위해 Output 심볼을 선택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더블클릭하여 출력 내용을 지정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538" y="1916832"/>
            <a:ext cx="5412924" cy="424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완성된 랩터 알고리즘</a:t>
            </a:r>
            <a:endParaRPr/>
          </a:p>
        </p:txBody>
      </p:sp>
      <p:pic>
        <p:nvPicPr>
          <p:cNvPr id="235" name="Google Shape;2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385" y="1268760"/>
            <a:ext cx="4555230" cy="498241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랩터에서의 변수의 사용과 값의 출력, 랩터의 실행</a:t>
            </a:r>
            <a:endParaRPr/>
          </a:p>
        </p:txBody>
      </p:sp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실행 버튼(또는 단계별 실행버튼)으로 실행</a:t>
            </a:r>
            <a:endParaRPr/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5676" y="1611977"/>
            <a:ext cx="5832648" cy="4337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/>
              <a:t>파이썬 프로그램 작성을 위한 환경 구축과 프로그램의 실행</a:t>
            </a:r>
            <a:endParaRPr sz="2400"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① 파이썬을 다운로드하기 위한 홈페이지(https://www.python.org/downloads/)에 접근하여 원하는 버전과 운영체제(32비트, 64비트)를 선택</a:t>
            </a:r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2583515"/>
            <a:ext cx="4051681" cy="314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83515"/>
            <a:ext cx="4380151" cy="336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0" y="1556792"/>
            <a:ext cx="9144000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/>
              <a:t>Chap 5  변수와 산술 연산자</a:t>
            </a:r>
            <a:endParaRPr sz="3200"/>
          </a:p>
        </p:txBody>
      </p:sp>
      <p:sp>
        <p:nvSpPr>
          <p:cNvPr id="128" name="Google Shape;128;p2"/>
          <p:cNvSpPr txBox="1"/>
          <p:nvPr/>
        </p:nvSpPr>
        <p:spPr>
          <a:xfrm>
            <a:off x="2267744" y="2708920"/>
            <a:ext cx="6408712" cy="35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1 변수</a:t>
            </a:r>
            <a:r>
              <a:rPr baseline="30000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Variable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 변수의 개념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 변수의 사용</a:t>
            </a:r>
            <a:endParaRPr baseline="30000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2 산술 연산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 산술 연산자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 배정 연산자</a:t>
            </a:r>
            <a:endParaRPr baseline="30000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3 연산자의 우선순위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4 수학공식의 변환과 괄호의 사용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3 산술 연산 프로그램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/>
              <a:t>파이썬 프로그램 작성을 위한 환경 구축과 프로그램의 실행</a:t>
            </a:r>
            <a:endParaRPr sz="2400"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② 설치 창에서 Install Now 창을 선택하여 설치를 진행합니다.</a:t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1" y="1771135"/>
            <a:ext cx="4102469" cy="25113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752" y="3238907"/>
            <a:ext cx="4090026" cy="2519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59" name="Google Shape;2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589" y="4261602"/>
            <a:ext cx="3744883" cy="228006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/>
              <a:t>파이썬 프로그램 작성을 위한 환경 구축과 프로그램의 실행</a:t>
            </a:r>
            <a:endParaRPr sz="2400"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③ 설치된 프로그램에서 파이썬(IDLE)을 찾아 실행합니다.</a:t>
            </a:r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1412776"/>
            <a:ext cx="2096656" cy="502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/>
              <a:t>파이썬 프로그램 작성을 위한 환경 구축과 프로그램의 실행</a:t>
            </a:r>
            <a:endParaRPr sz="2400"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④ 파이썬의 프로그래밍 개발 환경을 IDLE(Integrated DeveLopment Environment), 즉 파이썬 통합개발 환경이라고 합니다. 다음과 같이 IDLE를 실행하면 파이썬 프로그램을 사용할 준비가 완료된 것입니다.</a:t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847" y="2924944"/>
            <a:ext cx="7470312" cy="280831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/>
              <a:t>파이썬 프로그램 작성을 위한 환경 구축과 프로그램의 실행</a:t>
            </a:r>
            <a:endParaRPr sz="2400"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⑤ 파이썬 홈페이지에서 한글 버전의 매뉴얼(https://docs.python.org/ko/3/)을 제공하고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rPr lang="ko-KR"/>
              <a:t>파이썬의 새로운 기능과 사용 방법 등이 한글로 자세하게 제공되고 있습니다.</a:t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2492896"/>
            <a:ext cx="4680216" cy="361166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처음 작성해보는 파이썬 프로그램 </a:t>
            </a:r>
            <a:endParaRPr sz="2800"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대화식 모드에서 작성 실행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84" y="1669449"/>
            <a:ext cx="4536504" cy="216711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912" y="4150526"/>
            <a:ext cx="4536504" cy="18206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89" name="Google Shape;289;p24"/>
          <p:cNvSpPr txBox="1"/>
          <p:nvPr/>
        </p:nvSpPr>
        <p:spPr>
          <a:xfrm>
            <a:off x="5436096" y="2568341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명령을 입력하고 즉시 실행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5364088" y="4581128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산술 연산 실행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처음 작성해보는 파이썬 프로그램 </a:t>
            </a:r>
            <a:endParaRPr sz="4000"/>
          </a:p>
        </p:txBody>
      </p:sp>
      <p:sp>
        <p:nvSpPr>
          <p:cNvPr id="296" name="Google Shape;296;p2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파일 저장 실행 모드</a:t>
            </a:r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01" y="1699503"/>
            <a:ext cx="5714705" cy="25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01" y="4437112"/>
            <a:ext cx="5688632" cy="16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6444208" y="2576880"/>
            <a:ext cx="2468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 =&gt; New File 선택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6372200" y="4686380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입력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처음 작성해보는 파이썬 프로그램 </a:t>
            </a:r>
            <a:endParaRPr sz="4000"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파일 저장 실행 모드</a:t>
            </a:r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59" y="1484784"/>
            <a:ext cx="6424921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/>
          <p:nvPr/>
        </p:nvSpPr>
        <p:spPr>
          <a:xfrm>
            <a:off x="5940152" y="4389018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저장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처음 작성해보는 파이썬 프로그램 </a:t>
            </a:r>
            <a:endParaRPr sz="4000"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파일 저장 실행 모드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60" y="1707595"/>
            <a:ext cx="5310892" cy="233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260" y="4107869"/>
            <a:ext cx="5382900" cy="2405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 txBox="1"/>
          <p:nvPr/>
        </p:nvSpPr>
        <p:spPr>
          <a:xfrm>
            <a:off x="6303206" y="2060848"/>
            <a:ext cx="1596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Run에서 실행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6329748" y="4941168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 결과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파이썬은 변수의 형을 선언하지 않고 사용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파이썬에서 변수에 저장할 수 있는 내장 자료형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5726" y="2253053"/>
            <a:ext cx="4968552" cy="4140459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31" name="Google Shape;331;p29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자료형을 사용하는 예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02" y="1772816"/>
            <a:ext cx="6643596" cy="3600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title"/>
          </p:nvPr>
        </p:nvSpPr>
        <p:spPr>
          <a:xfrm>
            <a:off x="467544" y="2564904"/>
            <a:ext cx="8676456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1</a:t>
            </a:r>
            <a:br>
              <a:rPr lang="ko-KR"/>
            </a:br>
            <a:r>
              <a:rPr lang="ko-KR"/>
              <a:t>변수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표준 출력을 위해 print() 함수 사용</a:t>
            </a:r>
            <a:endParaRPr/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745114"/>
            <a:ext cx="6713687" cy="463621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print() 함수내에서 “end” 속성을 이용하면 하나의 라인에 연속해서 출력이 가능</a:t>
            </a:r>
            <a:endParaRPr/>
          </a:p>
        </p:txBody>
      </p:sp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16" y="2114874"/>
            <a:ext cx="6122368" cy="203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52" name="Google Shape;352;p3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파이썬에서 문자열을 표시할 때 역슬래쉬(“\”)를 사용하여 특수문자를 표현</a:t>
            </a: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404645"/>
            <a:ext cx="3258930" cy="2392507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185" y="2136129"/>
            <a:ext cx="5444311" cy="294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60" name="Google Shape;360;p3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파이썬은 한 줄에서 주석을 나타내기 위해 “#”을 사용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파이썬에서 여러 줄을 주석으로 처리하기 위해서는 큰따옴표 3개를 연속하여 사용</a:t>
            </a:r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783890"/>
            <a:ext cx="5591290" cy="168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4358110"/>
            <a:ext cx="42005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/>
              <a:t>파이썬에서 변수의 사용과 출력문, 주석</a:t>
            </a:r>
            <a:endParaRPr sz="2800"/>
          </a:p>
        </p:txBody>
      </p:sp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파이썬에서는 35개의 예약어를 제공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예약어로 지정된 명칭은 변수로 사용할 수 없다</a:t>
            </a:r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7" y="2132856"/>
            <a:ext cx="7776866" cy="367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00" y="1124744"/>
            <a:ext cx="8805003" cy="358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5-1-1 랩터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59" y="1052736"/>
            <a:ext cx="4808767" cy="352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936" y="2301866"/>
            <a:ext cx="4321142" cy="365197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/>
          <p:nvPr/>
        </p:nvSpPr>
        <p:spPr>
          <a:xfrm>
            <a:off x="2793304" y="1678488"/>
            <a:ext cx="4647156" cy="4553211"/>
          </a:xfrm>
          <a:custGeom>
            <a:rect b="b" l="l" r="r" t="t"/>
            <a:pathLst>
              <a:path extrusionOk="0" h="4553211" w="4647156">
                <a:moveTo>
                  <a:pt x="0" y="4553211"/>
                </a:moveTo>
                <a:lnTo>
                  <a:pt x="1039660" y="695194"/>
                </a:lnTo>
                <a:lnTo>
                  <a:pt x="4647156" y="0"/>
                </a:lnTo>
              </a:path>
            </a:pathLst>
          </a:custGeom>
          <a:noFill/>
          <a:ln cap="flat" cmpd="sng" w="25400">
            <a:solidFill>
              <a:srgbClr val="395E8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5-1-1 파이썬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880" y="1196752"/>
            <a:ext cx="7768244" cy="4968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7"/>
          <p:cNvCxnSpPr/>
          <p:nvPr/>
        </p:nvCxnSpPr>
        <p:spPr>
          <a:xfrm>
            <a:off x="539552" y="3501008"/>
            <a:ext cx="7776864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704" y="1062624"/>
            <a:ext cx="8398596" cy="507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5-1-2 랩터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4" y="1291284"/>
            <a:ext cx="6048673" cy="500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3861048"/>
            <a:ext cx="4433865" cy="243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1. 변수의 개념</a:t>
            </a:r>
            <a:endParaRPr/>
          </a:p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프로그램에서 다양한 종류의 데이터를 표현하기 위해 변수를 사용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변수의 역할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5" y="2492896"/>
            <a:ext cx="4907073" cy="302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5-1-2 랩터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342618"/>
            <a:ext cx="7048758" cy="48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2978" y="4149080"/>
            <a:ext cx="4969237" cy="209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251520" y="2564904"/>
            <a:ext cx="889248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2</a:t>
            </a:r>
            <a:br>
              <a:rPr lang="ko-KR"/>
            </a:br>
            <a:r>
              <a:rPr lang="ko-KR"/>
              <a:t>산술 연산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1. 산술 연산자</a:t>
            </a:r>
            <a:endParaRPr/>
          </a:p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대부분의 산술 연산자는 수학에서의 산술 연산자와 같은 의미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206" y="2276872"/>
            <a:ext cx="6111588" cy="3285034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배정 연산자</a:t>
            </a:r>
            <a:endParaRPr/>
          </a:p>
        </p:txBody>
      </p:sp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프로그램에서의 배정 연산자는 배정 연산자 오른쪽의 값을 계산하여 왼쪽에 지정된 변수의 값으로 저장하라는 의미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674" y="2348880"/>
            <a:ext cx="5904656" cy="3551320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3. 연산자의 우선순위</a:t>
            </a:r>
            <a:endParaRPr/>
          </a:p>
        </p:txBody>
      </p:sp>
      <p:sp>
        <p:nvSpPr>
          <p:cNvPr id="443" name="Google Shape;443;p4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수식에는 다양한 산술 연산자와 배정 연산자가 사용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연산자의 우선순위 적용(수식과 같은 의미)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44" name="Google Shape;4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629" y="2636912"/>
            <a:ext cx="5890742" cy="2774872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2.4 수학공식의 변환과 괄호의 사용</a:t>
            </a:r>
            <a:endParaRPr/>
          </a:p>
        </p:txBody>
      </p:sp>
      <p:sp>
        <p:nvSpPr>
          <p:cNvPr id="450" name="Google Shape;450;p4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수학에서 사용하는 공식의 의미를 정확하게 산술식에 반영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51" name="Google Shape;4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864" y="2132856"/>
            <a:ext cx="3896275" cy="3572694"/>
          </a:xfrm>
          <a:prstGeom prst="rect">
            <a:avLst/>
          </a:prstGeom>
          <a:noFill/>
          <a:ln cap="rnd" cmpd="sng" w="127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sx="97000" kx="900000" rotWithShape="0" algn="br" dir="10500000" dist="95250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5-2-1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46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678" y="880077"/>
            <a:ext cx="5832648" cy="560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5-2-2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4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65" name="Google Shape;4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080035"/>
            <a:ext cx="6998027" cy="520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실습예제 5-2-3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48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72" name="Google Shape;4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023" y="888937"/>
            <a:ext cx="6745958" cy="558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251520" y="2564904"/>
            <a:ext cx="889248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3</a:t>
            </a:r>
            <a:br>
              <a:rPr lang="ko-KR"/>
            </a:br>
            <a:r>
              <a:rPr lang="ko-KR"/>
              <a:t>산술 연산 프로그램</a:t>
            </a:r>
            <a:endParaRPr/>
          </a:p>
        </p:txBody>
      </p:sp>
      <p:sp>
        <p:nvSpPr>
          <p:cNvPr id="478" name="Google Shape;478;p49"/>
          <p:cNvSpPr txBox="1"/>
          <p:nvPr>
            <p:ph idx="4294967295" type="body"/>
          </p:nvPr>
        </p:nvSpPr>
        <p:spPr>
          <a:xfrm>
            <a:off x="251520" y="3789040"/>
            <a:ext cx="8784976" cy="2232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ko-KR"/>
              <a:t>산술 연산자를 이용하여 산술 연산 프로그래밍을 학습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ko-KR"/>
              <a:t>프로그래밍을 처음 배울 때는 비슷한 문제를 반복 학습하는 것이 효과적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1. 변수의 개념</a:t>
            </a:r>
            <a:endParaRPr/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변수(Variable)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프로그램에서 필요로 되는 데이터를 저장하기 위한 기억 장소에 주어진 이름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0985" y="2624540"/>
            <a:ext cx="5389487" cy="344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215516" y="4486386"/>
            <a:ext cx="3478837" cy="1152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변수를 사용하지 않고, 기억장치의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물리적 주소를 사용하여 프로그램을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작성한다는 것은 불가능한 일이다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5-3-1</a:t>
            </a:r>
            <a:endParaRPr/>
          </a:p>
        </p:txBody>
      </p:sp>
      <p:sp>
        <p:nvSpPr>
          <p:cNvPr id="484" name="Google Shape;484;p5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85" name="Google Shape;4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052736"/>
            <a:ext cx="8136904" cy="554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5-3-1 랩터</a:t>
            </a:r>
            <a:endParaRPr/>
          </a:p>
        </p:txBody>
      </p:sp>
      <p:sp>
        <p:nvSpPr>
          <p:cNvPr id="491" name="Google Shape;491;p51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92" name="Google Shape;49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734" y="831781"/>
            <a:ext cx="4824536" cy="569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5-3-1 파이썬</a:t>
            </a:r>
            <a:endParaRPr/>
          </a:p>
        </p:txBody>
      </p:sp>
      <p:sp>
        <p:nvSpPr>
          <p:cNvPr id="498" name="Google Shape;498;p5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499" name="Google Shape;4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836712"/>
            <a:ext cx="5328592" cy="580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5-3-2 </a:t>
            </a:r>
            <a:endParaRPr/>
          </a:p>
        </p:txBody>
      </p:sp>
      <p:sp>
        <p:nvSpPr>
          <p:cNvPr id="505" name="Google Shape;505;p53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06" name="Google Shape;5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20" y="1124744"/>
            <a:ext cx="8845815" cy="3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5-3-2 랩터 </a:t>
            </a:r>
            <a:endParaRPr/>
          </a:p>
        </p:txBody>
      </p:sp>
      <p:pic>
        <p:nvPicPr>
          <p:cNvPr id="512" name="Google Shape;51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961936"/>
            <a:ext cx="5688632" cy="563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5-3-2 파이썬 </a:t>
            </a:r>
            <a:endParaRPr/>
          </a:p>
        </p:txBody>
      </p:sp>
      <p:pic>
        <p:nvPicPr>
          <p:cNvPr id="518" name="Google Shape;5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691" y="980728"/>
            <a:ext cx="5616624" cy="553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5-3-3 </a:t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07" y="1100298"/>
            <a:ext cx="7755989" cy="516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5-3-3 랩터 </a:t>
            </a:r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963246"/>
            <a:ext cx="5130570" cy="565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실습예제 5-3-3 파이썬 </a:t>
            </a:r>
            <a:endParaRPr/>
          </a:p>
        </p:txBody>
      </p:sp>
      <p:pic>
        <p:nvPicPr>
          <p:cNvPr id="536" name="Google Shape;5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975" y="1052736"/>
            <a:ext cx="6130054" cy="5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title"/>
          </p:nvPr>
        </p:nvSpPr>
        <p:spPr>
          <a:xfrm>
            <a:off x="0" y="4537898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2" name="Google Shape;542;p59"/>
          <p:cNvSpPr txBox="1"/>
          <p:nvPr>
            <p:ph idx="4294967295" type="sldNum"/>
          </p:nvPr>
        </p:nvSpPr>
        <p:spPr>
          <a:xfrm>
            <a:off x="7086600" y="62579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랩터와 파이썬</a:t>
            </a:r>
            <a:endParaRPr/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215516" y="1196752"/>
            <a:ext cx="8748972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80"/>
              <a:buFont typeface="Noto Sans Symbols"/>
              <a:buChar char="▪"/>
            </a:pPr>
            <a:r>
              <a:rPr lang="ko-KR" sz="2380"/>
              <a:t>이 책은 처음 프로그램을 배우는 사람을 위한 입문서</a:t>
            </a:r>
            <a:endParaRPr sz="2380"/>
          </a:p>
          <a:p>
            <a:pPr indent="-285750" lvl="1" marL="74295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두 가지 언어를 사용하여 학습</a:t>
            </a:r>
            <a:endParaRPr sz="1785"/>
          </a:p>
          <a:p>
            <a:pPr indent="-228600" lvl="2" marL="11430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랩터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>
                <a:latin typeface="Arial"/>
                <a:ea typeface="Arial"/>
                <a:cs typeface="Arial"/>
                <a:sym typeface="Arial"/>
              </a:rPr>
              <a:t>시각적인 순서도 기반의 도구</a:t>
            </a:r>
            <a:endParaRPr sz="1785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>
                <a:latin typeface="Arial"/>
                <a:ea typeface="Arial"/>
                <a:cs typeface="Arial"/>
                <a:sym typeface="Arial"/>
              </a:rPr>
              <a:t>사용 방법이 간단</a:t>
            </a:r>
            <a:endParaRPr sz="1785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>
                <a:latin typeface="Arial"/>
                <a:ea typeface="Arial"/>
                <a:cs typeface="Arial"/>
                <a:sym typeface="Arial"/>
              </a:rPr>
              <a:t>실행되는 과정을 추적 가능</a:t>
            </a:r>
            <a:endParaRPr sz="1785"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>
                <a:latin typeface="Arial"/>
                <a:ea typeface="Arial"/>
                <a:cs typeface="Arial"/>
                <a:sym typeface="Arial"/>
              </a:rPr>
              <a:t>알고리즘을 쉽게 이해할 수 있는 구조 제공</a:t>
            </a:r>
            <a:endParaRPr sz="1785">
              <a:latin typeface="Arial"/>
              <a:ea typeface="Arial"/>
              <a:cs typeface="Arial"/>
              <a:sym typeface="Arial"/>
            </a:endParaRPr>
          </a:p>
          <a:p>
            <a:pPr indent="-115252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None/>
            </a:pPr>
            <a:r>
              <a:t/>
            </a:r>
            <a:endParaRPr sz="1785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파이썬 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1991년 개발된 언어로 사용이 급속히 증대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초보자가 쉽게 배울 수 있는 언어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다양한 자료구조를 기본 자료형으로 제공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방대한 라이브러리 제공</a:t>
            </a:r>
            <a:endParaRPr sz="1785"/>
          </a:p>
          <a:p>
            <a:pPr indent="0" lvl="1" marL="457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None/>
            </a:pPr>
            <a:r>
              <a:t/>
            </a:r>
            <a:endParaRPr sz="1785"/>
          </a:p>
          <a:p>
            <a:pPr indent="-172402" lvl="1" marL="74295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None/>
            </a:pPr>
            <a:r>
              <a:t/>
            </a:r>
            <a:endParaRPr sz="1785"/>
          </a:p>
          <a:p>
            <a:pPr indent="-285750" lvl="1" marL="74295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이 책에서는 랩터와 파이썬 언어의 모든 구문을 다루지 않는다</a:t>
            </a:r>
            <a:endParaRPr sz="1785"/>
          </a:p>
          <a:p>
            <a:pPr indent="-228600" lvl="2" marL="11430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프로그램 입문자를 위해 다음 범주의 요소만 다룬다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순서, 선택, 반복 논리</a:t>
            </a:r>
            <a:endParaRPr sz="1785"/>
          </a:p>
          <a:p>
            <a:pPr indent="-228600" lvl="3" marL="1600200" rtl="0" algn="l">
              <a:lnSpc>
                <a:spcPct val="80000"/>
              </a:lnSpc>
              <a:spcBef>
                <a:spcPts val="357"/>
              </a:spcBef>
              <a:spcAft>
                <a:spcPts val="0"/>
              </a:spcAft>
              <a:buClr>
                <a:srgbClr val="262626"/>
              </a:buClr>
              <a:buSzPts val="1785"/>
              <a:buChar char="•"/>
            </a:pPr>
            <a:r>
              <a:rPr lang="ko-KR" sz="1785"/>
              <a:t>부프로그램, 자료구조 등</a:t>
            </a:r>
            <a:endParaRPr sz="1785"/>
          </a:p>
          <a:p>
            <a:pPr indent="-177800" lvl="1" marL="74295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</a:pPr>
            <a:r>
              <a:t/>
            </a:r>
            <a:endParaRPr sz="1700"/>
          </a:p>
          <a:p>
            <a:pPr indent="-224155" lvl="0" marL="342900" rtl="0" algn="l">
              <a:lnSpc>
                <a:spcPct val="80000"/>
              </a:lnSpc>
              <a:spcBef>
                <a:spcPts val="374"/>
              </a:spcBef>
              <a:spcAft>
                <a:spcPts val="0"/>
              </a:spcAft>
              <a:buClr>
                <a:srgbClr val="262626"/>
              </a:buClr>
              <a:buSzPts val="1870"/>
              <a:buFont typeface="Noto Sans Symbols"/>
              <a:buNone/>
            </a:pPr>
            <a:r>
              <a:t/>
            </a:r>
            <a:endParaRPr sz="187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변수의 사용</a:t>
            </a:r>
            <a:endParaRPr/>
          </a:p>
        </p:txBody>
      </p:sp>
      <p:sp>
        <p:nvSpPr>
          <p:cNvPr id="160" name="Google Shape;160;p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대부분의 프로그래밍 언어에서 사용되는 변수는 비슷한 특징을 가진다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AutoNum type="arabicPeriod"/>
            </a:pPr>
            <a:r>
              <a:rPr lang="ko-KR"/>
              <a:t>변수명의 규칙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변수명의 첫 글자는 반드시 영문자나 일부 특수문자(_,$)로 시작한다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변수명에는 숫자가 포함될 수 있다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변수명에는 공백이 포함될 수 없다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대소문자를 구분한다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예약어(프로그래밍언어 자체에서 사용되는 용어)를 변수명으로 사용할 수 없다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변수의 사용</a:t>
            </a:r>
            <a:endParaRPr/>
          </a:p>
        </p:txBody>
      </p:sp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5381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AutoNum type="arabicPeriod" startAt="2"/>
            </a:pPr>
            <a:r>
              <a:rPr lang="ko-KR"/>
              <a:t>변수의 형(type)</a:t>
            </a:r>
            <a:endParaRPr/>
          </a:p>
          <a:p>
            <a:pPr indent="-228600" lvl="2" marL="53816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변수에 저장될 자료의 형에 따라 구분한다</a:t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28600" lvl="2" marL="538163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대부분의 프로그래밍 언어(파이썬 제외)에서 다음과 같은 형을 사용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ko-KR"/>
              <a:t>	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120" y="1015792"/>
            <a:ext cx="2664296" cy="260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1331640" y="4365104"/>
            <a:ext cx="28407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 : 문자형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shor, int, long : 정수형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float, double : 실수형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boolean : 이진형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변수의 사용</a:t>
            </a:r>
            <a:endParaRPr/>
          </a:p>
        </p:txBody>
      </p:sp>
      <p:sp>
        <p:nvSpPr>
          <p:cNvPr id="174" name="Google Shape;174;p9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AutoNum type="arabicPeriod" startAt="3"/>
            </a:pPr>
            <a:r>
              <a:rPr lang="ko-KR"/>
              <a:t>변수 사용 예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C 언어 : 정수형(4종류)과 실수형(3종류)을 제공</a:t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Java 언어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2060848"/>
            <a:ext cx="6516216" cy="155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680" y="4509120"/>
            <a:ext cx="6670216" cy="15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2014-04-01T16:35:38Z</dcterms:created>
  <dc:creator>Registered User</dc:creator>
</cp:coreProperties>
</file>